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57" r:id="rId7"/>
    <p:sldId id="7798" r:id="rId8"/>
    <p:sldId id="7801" r:id="rId9"/>
    <p:sldId id="7802" r:id="rId10"/>
    <p:sldId id="7803" r:id="rId11"/>
    <p:sldId id="780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4638-EF78-4A18-8CC4-244254E53E2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F7B4F-9F56-4BC6-BD94-B98E7453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8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88b62c7fd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88b62c7fd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99" cy="2736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1" y="3778833"/>
            <a:ext cx="11360799" cy="105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310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ed4ce2e11_0_284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g9ed4ce2e11_0_284"/>
          <p:cNvSpPr txBox="1">
            <a:spLocks noGrp="1"/>
          </p:cNvSpPr>
          <p:nvPr>
            <p:ph type="sldNum" idx="12"/>
          </p:nvPr>
        </p:nvSpPr>
        <p:spPr>
          <a:xfrm>
            <a:off x="11296610" y="63192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Google Shape;30;g9ed4ce2e11_0_284"/>
          <p:cNvSpPr txBox="1">
            <a:spLocks noGrp="1"/>
          </p:cNvSpPr>
          <p:nvPr>
            <p:ph type="body" idx="1"/>
          </p:nvPr>
        </p:nvSpPr>
        <p:spPr>
          <a:xfrm>
            <a:off x="415925" y="1512888"/>
            <a:ext cx="113601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58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9ed4ce2e11_0_292"/>
          <p:cNvSpPr txBox="1">
            <a:spLocks noGrp="1"/>
          </p:cNvSpPr>
          <p:nvPr>
            <p:ph type="title"/>
          </p:nvPr>
        </p:nvSpPr>
        <p:spPr>
          <a:xfrm>
            <a:off x="553505" y="425811"/>
            <a:ext cx="11084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kton"/>
              <a:buNone/>
              <a:defRPr sz="3100" b="1" i="0">
                <a:latin typeface="Lekton"/>
                <a:ea typeface="Lekton"/>
                <a:cs typeface="Lekton"/>
                <a:sym typeface="Lek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g9ed4ce2e11_0_292"/>
          <p:cNvSpPr txBox="1">
            <a:spLocks noGrp="1"/>
          </p:cNvSpPr>
          <p:nvPr>
            <p:ph type="dt" idx="10"/>
          </p:nvPr>
        </p:nvSpPr>
        <p:spPr>
          <a:xfrm>
            <a:off x="553505" y="6356350"/>
            <a:ext cx="3027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AE32B57-D8A9-4873-9CD4-99BF0EF563B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8" name="Google Shape;38;g9ed4ce2e11_0_292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027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Google Shape;39;g9ed4ce2e11_0_292"/>
          <p:cNvSpPr txBox="1">
            <a:spLocks noGrp="1"/>
          </p:cNvSpPr>
          <p:nvPr>
            <p:ph type="body" idx="1"/>
          </p:nvPr>
        </p:nvSpPr>
        <p:spPr>
          <a:xfrm>
            <a:off x="554038" y="1181100"/>
            <a:ext cx="11084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7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4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3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NAVY">
  <p:cSld name="Basic NAV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400" y="1693767"/>
            <a:ext cx="62648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⬣"/>
              <a:defRPr>
                <a:solidFill>
                  <a:schemeClr val="lt2"/>
                </a:solidFill>
              </a:defRPr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>
                <a:solidFill>
                  <a:schemeClr val="lt2"/>
                </a:solidFill>
              </a:defRPr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￮"/>
              <a:defRPr>
                <a:solidFill>
                  <a:schemeClr val="lt2"/>
                </a:solidFill>
              </a:defRPr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⚬"/>
              <a:defRPr>
                <a:solidFill>
                  <a:schemeClr val="lt2"/>
                </a:solidFill>
              </a:defRPr>
            </a:lvl4pPr>
            <a:lvl5pPr marL="3047924" lvl="4" indent="-4402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⚬"/>
              <a:defRPr>
                <a:solidFill>
                  <a:schemeClr val="lt2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7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6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Google Shape;54;p1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48095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7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Google Shape;57;p157"/>
          <p:cNvSpPr>
            <a:spLocks noGrp="1"/>
          </p:cNvSpPr>
          <p:nvPr>
            <p:ph type="pic" idx="2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157"/>
          <p:cNvSpPr>
            <a:spLocks noGrp="1"/>
          </p:cNvSpPr>
          <p:nvPr>
            <p:ph type="pic" idx="3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157"/>
          <p:cNvSpPr>
            <a:spLocks noGrp="1"/>
          </p:cNvSpPr>
          <p:nvPr>
            <p:ph type="pic" idx="4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" name="Google Shape;60;p157"/>
          <p:cNvSpPr>
            <a:spLocks noGrp="1"/>
          </p:cNvSpPr>
          <p:nvPr>
            <p:ph type="pic" idx="5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" name="Google Shape;61;p157"/>
          <p:cNvSpPr>
            <a:spLocks noGrp="1"/>
          </p:cNvSpPr>
          <p:nvPr>
            <p:ph type="pic" idx="6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" name="Google Shape;62;p157"/>
          <p:cNvSpPr txBox="1">
            <a:spLocks noGrp="1"/>
          </p:cNvSpPr>
          <p:nvPr>
            <p:ph type="title"/>
          </p:nvPr>
        </p:nvSpPr>
        <p:spPr>
          <a:xfrm>
            <a:off x="1866900" y="46537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2755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8"/>
          <p:cNvSpPr>
            <a:spLocks noGrp="1"/>
          </p:cNvSpPr>
          <p:nvPr>
            <p:ph type="pic" idx="2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4" name="Google Shape;74;p158"/>
          <p:cNvSpPr txBox="1">
            <a:spLocks noGrp="1"/>
          </p:cNvSpPr>
          <p:nvPr>
            <p:ph type="title"/>
          </p:nvPr>
        </p:nvSpPr>
        <p:spPr>
          <a:xfrm>
            <a:off x="1866900" y="990269"/>
            <a:ext cx="6414052" cy="243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9645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Google Shape;19;p150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4510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85" name="Google Shape;85;p180"/>
          <p:cNvSpPr>
            <a:spLocks noGrp="1"/>
          </p:cNvSpPr>
          <p:nvPr>
            <p:ph type="pic" idx="2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6" name="Google Shape;86;p180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7555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Trebuchet MS" panose="020B0603020202020204" pitchFamily="34" charset="0"/>
              </a:defRPr>
            </a:lvl2pPr>
            <a:lvl3pPr marL="914309" indent="0" algn="ctr">
              <a:buFontTx/>
              <a:buNone/>
              <a:defRPr sz="1467">
                <a:latin typeface="Trebuchet MS" panose="020B0603020202020204" pitchFamily="34" charset="0"/>
              </a:defRPr>
            </a:lvl3pPr>
            <a:lvl4pPr marL="1371463" indent="0" algn="ctr">
              <a:buFontTx/>
              <a:buNone/>
              <a:defRPr sz="1467">
                <a:latin typeface="Trebuchet MS" panose="020B0603020202020204" pitchFamily="34" charset="0"/>
              </a:defRPr>
            </a:lvl4pPr>
            <a:lvl5pPr marL="1828617" indent="0" algn="ctr">
              <a:buFontTx/>
              <a:buNone/>
              <a:defRPr sz="1467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Arial" panose="020B0604020202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Arial" panose="020B0604020202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Arial" panose="020B0604020202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Arial" panose="020B0604020202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2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7020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Arial" panose="020B0604020202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Arial" panose="020B0604020202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Arial" panose="020B0604020202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Arial" panose="020B0604020202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6416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Trebuchet MS" panose="020B0603020202020204" pitchFamily="34" charset="0"/>
              </a:defRPr>
            </a:lvl2pPr>
            <a:lvl3pPr marL="914309" indent="0" algn="ctr">
              <a:buFontTx/>
              <a:buNone/>
              <a:defRPr sz="1467">
                <a:latin typeface="Trebuchet MS" panose="020B0603020202020204" pitchFamily="34" charset="0"/>
              </a:defRPr>
            </a:lvl3pPr>
            <a:lvl4pPr marL="1371463" indent="0" algn="ctr">
              <a:buFontTx/>
              <a:buNone/>
              <a:defRPr sz="1467">
                <a:latin typeface="Trebuchet MS" panose="020B0603020202020204" pitchFamily="34" charset="0"/>
              </a:defRPr>
            </a:lvl4pPr>
            <a:lvl5pPr marL="1828617" indent="0" algn="ctr">
              <a:buFontTx/>
              <a:buNone/>
              <a:defRPr sz="1467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06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415925" y="1512888"/>
            <a:ext cx="11360150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22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WHITE">
  <p:cSld name="Basic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487100" y="1693767"/>
            <a:ext cx="10892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⬣"/>
              <a:defRPr b="0"/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￮"/>
              <a:defRPr/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⚬"/>
              <a:defRPr/>
            </a:lvl4pPr>
            <a:lvl5pPr marL="3047924" lvl="4" indent="-4402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⚬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6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2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Google Shape;31;p152"/>
          <p:cNvSpPr txBox="1">
            <a:spLocks noGrp="1"/>
          </p:cNvSpPr>
          <p:nvPr>
            <p:ph type="title"/>
          </p:nvPr>
        </p:nvSpPr>
        <p:spPr>
          <a:xfrm>
            <a:off x="1866900" y="2618190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2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4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DA606-0DF0-4981-9746-F7F444C8D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925" y="1512888"/>
            <a:ext cx="11360150" cy="4751387"/>
          </a:xfrm>
        </p:spPr>
        <p:txBody>
          <a:bodyPr/>
          <a:lstStyle>
            <a:lvl1pPr marL="344488" indent="-344488">
              <a:defRPr sz="3200"/>
            </a:lvl1pPr>
            <a:lvl2pPr marL="801688" indent="-344488">
              <a:defRPr sz="3200"/>
            </a:lvl2pPr>
            <a:lvl3pPr marL="1258888" indent="-344488">
              <a:defRPr sz="3200"/>
            </a:lvl3pPr>
            <a:lvl4pPr marL="1716088" indent="-344488">
              <a:defRPr sz="3200"/>
            </a:lvl4pPr>
            <a:lvl5pPr marL="2173288" indent="-344488"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4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defRPr sz="1867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68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6506733" y="1442933"/>
            <a:ext cx="5685200" cy="4957600"/>
          </a:xfrm>
          <a:prstGeom prst="rect">
            <a:avLst/>
          </a:prstGeom>
          <a:solidFill>
            <a:srgbClr val="00316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defRPr sz="1867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73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14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3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AAE32B57-D8A9-4873-9CD4-99BF0EF563B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84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3167"/>
              </a:buClr>
              <a:buSzPct val="100000"/>
              <a:buNone/>
              <a:defRPr sz="2800">
                <a:solidFill>
                  <a:srgbClr val="003167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AEBC77-F805-7F4F-D660-85E6CB2A86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72739" y="6329686"/>
            <a:ext cx="1547812" cy="4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36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28600" marR="0" lvl="0" indent="-22860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volview-dev.kitware.app/?urls=%5bs3://idc-open-data/37760583-2b23-4665-b1bf-0e5da3be00cb/%5d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ylward/itkwidgets-MICCAI2023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A98B-8E73-831E-5D91-F88EB9D0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22" y="1536777"/>
            <a:ext cx="11649077" cy="2736799"/>
          </a:xfrm>
        </p:spPr>
        <p:txBody>
          <a:bodyPr>
            <a:normAutofit/>
          </a:bodyPr>
          <a:lstStyle/>
          <a:p>
            <a:r>
              <a:rPr lang="en-US" dirty="0"/>
              <a:t>Visualization for Medical AI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0B220-66C8-AE2E-11F3-FE031D29D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1" y="5237243"/>
            <a:ext cx="11360799" cy="1056800"/>
          </a:xfrm>
        </p:spPr>
        <p:txBody>
          <a:bodyPr/>
          <a:lstStyle/>
          <a:p>
            <a:pPr algn="l"/>
            <a:r>
              <a:rPr lang="en-US" sz="2000" dirty="0"/>
              <a:t>Stephen Aylward, Ph.D.</a:t>
            </a:r>
          </a:p>
          <a:p>
            <a:pPr algn="l"/>
            <a:r>
              <a:rPr lang="en-US" sz="2000" dirty="0"/>
              <a:t>Chair, MONAI Advisory Board</a:t>
            </a:r>
          </a:p>
          <a:p>
            <a:pPr algn="l"/>
            <a:r>
              <a:rPr lang="en-US" sz="2000" dirty="0"/>
              <a:t>Senior Director of Strategic Initiatives, Kitware</a:t>
            </a:r>
          </a:p>
        </p:txBody>
      </p:sp>
    </p:spTree>
    <p:extLst>
      <p:ext uri="{BB962C8B-B14F-4D97-AF65-F5344CB8AC3E}">
        <p14:creationId xmlns:p14="http://schemas.microsoft.com/office/powerpoint/2010/main" val="389455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AC238-D341-19C4-0965-A2A8F735B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0883" y="1895431"/>
            <a:ext cx="4423144" cy="392405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Run in “any” web browser</a:t>
            </a:r>
          </a:p>
          <a:p>
            <a:r>
              <a:rPr lang="en-US" sz="2400" dirty="0"/>
              <a:t>Drag-and-drop local data</a:t>
            </a:r>
          </a:p>
          <a:p>
            <a:r>
              <a:rPr lang="en-US" sz="2400" dirty="0"/>
              <a:t>Load via </a:t>
            </a:r>
            <a:r>
              <a:rPr lang="en-US" sz="2400" dirty="0" err="1"/>
              <a:t>DICOMWeb</a:t>
            </a:r>
            <a:r>
              <a:rPr lang="en-US" sz="2400" dirty="0"/>
              <a:t>, s3 buckets, …</a:t>
            </a:r>
          </a:p>
          <a:p>
            <a:r>
              <a:rPr lang="en-US" sz="2400" dirty="0"/>
              <a:t>No server required</a:t>
            </a:r>
          </a:p>
          <a:p>
            <a:r>
              <a:rPr lang="en-US" sz="2400" dirty="0"/>
              <a:t>Easily customized</a:t>
            </a:r>
          </a:p>
          <a:p>
            <a:r>
              <a:rPr lang="en-US" sz="2400" dirty="0"/>
              <a:t>3D foundation</a:t>
            </a:r>
          </a:p>
          <a:p>
            <a:r>
              <a:rPr lang="en-US" sz="2400" dirty="0"/>
              <a:t>Cinematic rendering</a:t>
            </a:r>
          </a:p>
          <a:p>
            <a:r>
              <a:rPr lang="en-US" sz="2400" dirty="0"/>
              <a:t>V4.3: Python server backend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82F827-3BE1-0CFA-1CE8-B64B24999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5"/>
          <a:stretch/>
        </p:blipFill>
        <p:spPr bwMode="auto">
          <a:xfrm>
            <a:off x="0" y="345336"/>
            <a:ext cx="5405881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272803-F988-EB27-CFFF-F4103DBA9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41" y="1491394"/>
            <a:ext cx="5503935" cy="353613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34B2A6-EA8B-9724-5269-5AB0CD2D1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9"/>
          <a:stretch/>
        </p:blipFill>
        <p:spPr bwMode="auto">
          <a:xfrm>
            <a:off x="8626548" y="3911727"/>
            <a:ext cx="3196856" cy="190775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A6DFF-6618-4BBE-189C-2E0BAB17CFB6}"/>
              </a:ext>
            </a:extLst>
          </p:cNvPr>
          <p:cNvSpPr txBox="1"/>
          <p:nvPr/>
        </p:nvSpPr>
        <p:spPr>
          <a:xfrm>
            <a:off x="295373" y="5893176"/>
            <a:ext cx="1160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https://volview-dev.kitware.app/?urls=[s3://idc-open-data/37760583-2b23-4665-b1bf-0e5da3be00cb/]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41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4911-E9DA-E8D1-93E8-9894EE8F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ADE0F-AB5B-8F06-5D3D-C3123012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0543" y="593367"/>
            <a:ext cx="7246313" cy="948996"/>
          </a:xfrm>
        </p:spPr>
        <p:txBody>
          <a:bodyPr>
            <a:normAutofit/>
          </a:bodyPr>
          <a:lstStyle/>
          <a:p>
            <a:pPr marL="186262" indent="0">
              <a:buNone/>
            </a:pPr>
            <a:r>
              <a:rPr lang="en-US" sz="2400" dirty="0">
                <a:hlinkClick r:id="rId2"/>
              </a:rPr>
              <a:t>https://github.com/aylward/itkwidgets-MICCAI2023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217E-4B33-4B7B-D4D9-7B7C3B6D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25" y="1937182"/>
            <a:ext cx="6708058" cy="4008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089ED-7980-9BFF-ED29-908221E3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63" y="1440301"/>
            <a:ext cx="6418811" cy="38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473-1E68-679C-3DD6-26CFD3C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11" y="1726737"/>
            <a:ext cx="11360799" cy="1122400"/>
          </a:xfrm>
        </p:spPr>
        <p:txBody>
          <a:bodyPr/>
          <a:lstStyle/>
          <a:p>
            <a:br>
              <a:rPr lang="en-US" sz="4000" dirty="0"/>
            </a:br>
            <a:r>
              <a:rPr lang="en-US" sz="3200" dirty="0"/>
              <a:t>How to avoid having to look at</a:t>
            </a:r>
            <a:br>
              <a:rPr lang="en-US" sz="3200" dirty="0"/>
            </a:br>
            <a:r>
              <a:rPr lang="en-US" sz="3200" dirty="0"/>
              <a:t>261 CT slices, annotations, and MONAI segmentations</a:t>
            </a:r>
            <a:br>
              <a:rPr lang="en-US" sz="3200" dirty="0"/>
            </a:br>
            <a:r>
              <a:rPr lang="en-US" sz="3200" dirty="0"/>
              <a:t>in your </a:t>
            </a:r>
            <a:r>
              <a:rPr lang="en-US" sz="3200" dirty="0" err="1"/>
              <a:t>jupyter</a:t>
            </a:r>
            <a:r>
              <a:rPr lang="en-US" sz="3200" dirty="0"/>
              <a:t> notebook using matplotlib.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B8325-0849-A3F4-A175-5FDB8F7E8CA3}"/>
              </a:ext>
            </a:extLst>
          </p:cNvPr>
          <p:cNvSpPr txBox="1">
            <a:spLocks/>
          </p:cNvSpPr>
          <p:nvPr/>
        </p:nvSpPr>
        <p:spPr>
          <a:xfrm>
            <a:off x="415611" y="5237243"/>
            <a:ext cx="11360799" cy="1056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</a:pPr>
            <a:r>
              <a:rPr lang="en-US" sz="2000"/>
              <a:t>Stephen Aylward, Ph.D.</a:t>
            </a:r>
          </a:p>
          <a:p>
            <a:pPr>
              <a:buClrTx/>
              <a:buFontTx/>
            </a:pPr>
            <a:r>
              <a:rPr lang="en-US" sz="2000"/>
              <a:t>Chair, MONAI Advisory Board</a:t>
            </a:r>
          </a:p>
          <a:p>
            <a:pPr>
              <a:buClrTx/>
              <a:buFontTx/>
            </a:pPr>
            <a:r>
              <a:rPr lang="en-US" sz="2000"/>
              <a:t>Senior Director of Strategic Initiatives, Kitware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22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473-1E68-679C-3DD6-26CFD3C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11" y="1726737"/>
            <a:ext cx="11360799" cy="1122400"/>
          </a:xfrm>
        </p:spPr>
        <p:txBody>
          <a:bodyPr/>
          <a:lstStyle/>
          <a:p>
            <a:r>
              <a:rPr lang="en-US" sz="6000" dirty="0"/>
              <a:t>How to stay in the cloud.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B8325-0849-A3F4-A175-5FDB8F7E8CA3}"/>
              </a:ext>
            </a:extLst>
          </p:cNvPr>
          <p:cNvSpPr txBox="1">
            <a:spLocks/>
          </p:cNvSpPr>
          <p:nvPr/>
        </p:nvSpPr>
        <p:spPr>
          <a:xfrm>
            <a:off x="415611" y="5237243"/>
            <a:ext cx="11360799" cy="1056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</a:pPr>
            <a:r>
              <a:rPr lang="en-US" sz="2000"/>
              <a:t>Stephen Aylward, Ph.D.</a:t>
            </a:r>
          </a:p>
          <a:p>
            <a:pPr>
              <a:buClrTx/>
              <a:buFontTx/>
            </a:pPr>
            <a:r>
              <a:rPr lang="en-US" sz="2000"/>
              <a:t>Chair, MONAI Advisory Board</a:t>
            </a:r>
          </a:p>
          <a:p>
            <a:pPr>
              <a:buClrTx/>
              <a:buFontTx/>
            </a:pPr>
            <a:r>
              <a:rPr lang="en-US" sz="2000"/>
              <a:t>Senior Director of Strategic Initiatives, Kitware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517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A98B-8E73-831E-5D91-F88EB9D0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22" y="1536777"/>
            <a:ext cx="11649077" cy="2736799"/>
          </a:xfrm>
        </p:spPr>
        <p:txBody>
          <a:bodyPr>
            <a:normAutofit/>
          </a:bodyPr>
          <a:lstStyle/>
          <a:p>
            <a:r>
              <a:rPr lang="en-US" dirty="0"/>
              <a:t>Visualization for Medical AI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0B220-66C8-AE2E-11F3-FE031D29D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1" y="5237243"/>
            <a:ext cx="11360799" cy="1056800"/>
          </a:xfrm>
        </p:spPr>
        <p:txBody>
          <a:bodyPr/>
          <a:lstStyle/>
          <a:p>
            <a:pPr algn="l"/>
            <a:r>
              <a:rPr lang="en-US" sz="2000" dirty="0"/>
              <a:t>Stephen Aylward, Ph.D.</a:t>
            </a:r>
          </a:p>
          <a:p>
            <a:pPr algn="l"/>
            <a:r>
              <a:rPr lang="en-US" sz="2000" dirty="0"/>
              <a:t>Chair, MONAI Advisory Board</a:t>
            </a:r>
          </a:p>
          <a:p>
            <a:pPr algn="l"/>
            <a:r>
              <a:rPr lang="en-US" sz="2000" dirty="0"/>
              <a:t>Senior Director of Strategic Initiatives, Kitware</a:t>
            </a:r>
          </a:p>
        </p:txBody>
      </p:sp>
    </p:spTree>
    <p:extLst>
      <p:ext uri="{BB962C8B-B14F-4D97-AF65-F5344CB8AC3E}">
        <p14:creationId xmlns:p14="http://schemas.microsoft.com/office/powerpoint/2010/main" val="59447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3A865-ED9D-B5E7-CAB8-4C97F452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41D7F-54CB-8020-3B39-C30DBA9AA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endParaRPr lang="en-US" dirty="0"/>
          </a:p>
          <a:p>
            <a:r>
              <a:rPr lang="en-US" dirty="0" err="1"/>
              <a:t>Trame</a:t>
            </a:r>
            <a:endParaRPr lang="en-US" dirty="0"/>
          </a:p>
          <a:p>
            <a:r>
              <a:rPr lang="en-US" dirty="0" err="1"/>
              <a:t>VolView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9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2DB0-2E10-20B0-FBCF-FC719B5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E1B71-0E38-4B9A-B21D-56176F1C8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r>
              <a:rPr lang="en-US" dirty="0"/>
              <a:t> does not require ITK</a:t>
            </a:r>
          </a:p>
          <a:p>
            <a:pPr lvl="1"/>
            <a:r>
              <a:rPr lang="en-US" dirty="0"/>
              <a:t>Works with </a:t>
            </a:r>
            <a:r>
              <a:rPr lang="en-US" dirty="0" err="1"/>
              <a:t>numpy</a:t>
            </a:r>
            <a:r>
              <a:rPr lang="en-US" dirty="0"/>
              <a:t> arrays, MONAI </a:t>
            </a:r>
            <a:r>
              <a:rPr lang="en-US" dirty="0" err="1"/>
              <a:t>metaTensors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 tensors</a:t>
            </a:r>
          </a:p>
          <a:p>
            <a:pPr lvl="1"/>
            <a:r>
              <a:rPr lang="en-US" dirty="0"/>
              <a:t>Images, point sets, </a:t>
            </a:r>
            <a:r>
              <a:rPr lang="en-US" dirty="0" err="1"/>
              <a:t>compare_images</a:t>
            </a:r>
            <a:r>
              <a:rPr lang="en-US" dirty="0"/>
              <a:t>, …</a:t>
            </a:r>
          </a:p>
          <a:p>
            <a:r>
              <a:rPr lang="en-US" dirty="0"/>
              <a:t>VTK/vtk.js is at the heart of most viewers</a:t>
            </a:r>
          </a:p>
          <a:p>
            <a:pPr lvl="1"/>
            <a:r>
              <a:rPr lang="en-US" dirty="0" err="1"/>
              <a:t>itkWidgets</a:t>
            </a:r>
            <a:r>
              <a:rPr lang="en-US" dirty="0"/>
              <a:t>, </a:t>
            </a:r>
            <a:r>
              <a:rPr lang="en-US" dirty="0" err="1"/>
              <a:t>trame</a:t>
            </a:r>
            <a:r>
              <a:rPr lang="en-US" dirty="0"/>
              <a:t>, </a:t>
            </a:r>
            <a:r>
              <a:rPr lang="en-US" dirty="0" err="1"/>
              <a:t>VolView</a:t>
            </a:r>
            <a:r>
              <a:rPr lang="en-US" dirty="0"/>
              <a:t>, OHIF / Cornerstone 3D, </a:t>
            </a:r>
            <a:r>
              <a:rPr lang="en-US" dirty="0" err="1"/>
              <a:t>ParaView</a:t>
            </a:r>
            <a:r>
              <a:rPr lang="en-US" dirty="0"/>
              <a:t>, 3D Slicer, …</a:t>
            </a:r>
          </a:p>
        </p:txBody>
      </p:sp>
    </p:spTree>
    <p:extLst>
      <p:ext uri="{BB962C8B-B14F-4D97-AF65-F5344CB8AC3E}">
        <p14:creationId xmlns:p14="http://schemas.microsoft.com/office/powerpoint/2010/main" val="2007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E84C-47FB-07AC-959D-84BED74A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A1AD6-A77F-2C1B-165C-EF583C4871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601" y="1509823"/>
            <a:ext cx="11360150" cy="45063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--pre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itkwidgets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[all]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–pre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--pre </a:t>
            </a:r>
            <a:r>
              <a:rPr lang="en-US" sz="2400" dirty="0"/>
              <a:t>: Must use pre-release!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[all] </a:t>
            </a:r>
            <a:r>
              <a:rPr lang="en-US" sz="2400" dirty="0"/>
              <a:t>: supports </a:t>
            </a:r>
            <a:r>
              <a:rPr lang="en-US" sz="2400" dirty="0" err="1"/>
              <a:t>jupyter</a:t>
            </a:r>
            <a:r>
              <a:rPr lang="en-US" sz="2400" dirty="0"/>
              <a:t> lab, </a:t>
            </a:r>
            <a:r>
              <a:rPr lang="en-US" sz="2400" dirty="0" err="1"/>
              <a:t>jupyter</a:t>
            </a:r>
            <a:r>
              <a:rPr lang="en-US" sz="2400" dirty="0"/>
              <a:t> notebooks (not v3 yet), </a:t>
            </a:r>
            <a:r>
              <a:rPr lang="en-US" sz="2400" dirty="0" err="1"/>
              <a:t>jupyter</a:t>
            </a:r>
            <a:r>
              <a:rPr lang="en-US" sz="2400" dirty="0"/>
              <a:t> lite, Google </a:t>
            </a:r>
            <a:r>
              <a:rPr lang="en-US" sz="2400" dirty="0" err="1"/>
              <a:t>Colab</a:t>
            </a:r>
            <a:r>
              <a:rPr lang="en-US" sz="2400" dirty="0"/>
              <a:t>, </a:t>
            </a:r>
            <a:r>
              <a:rPr lang="en-US" sz="2400" dirty="0" err="1"/>
              <a:t>Sagemaker</a:t>
            </a:r>
            <a:r>
              <a:rPr lang="en-US" sz="2400" dirty="0"/>
              <a:t> Studio, </a:t>
            </a:r>
            <a:r>
              <a:rPr lang="en-US" sz="2400" dirty="0" err="1"/>
              <a:t>Sagemaker</a:t>
            </a:r>
            <a:r>
              <a:rPr lang="en-US" sz="2400" dirty="0"/>
              <a:t> Studio Lab, and </a:t>
            </a:r>
            <a:r>
              <a:rPr lang="en-US" sz="2400" dirty="0" err="1"/>
              <a:t>Sagemaker</a:t>
            </a:r>
            <a:r>
              <a:rPr lang="en-US" sz="2400" dirty="0"/>
              <a:t> Studio</a:t>
            </a:r>
          </a:p>
          <a:p>
            <a:r>
              <a:rPr lang="en-US" sz="2400" dirty="0"/>
              <a:t>Some systems must also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imjoy-elfinder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Some systems must re-load webpage</a:t>
            </a:r>
          </a:p>
          <a:p>
            <a:r>
              <a:rPr lang="en-US" sz="2400" dirty="0"/>
              <a:t>Look for </a:t>
            </a:r>
            <a:r>
              <a:rPr lang="en-US" sz="2400" dirty="0" err="1"/>
              <a:t>imjoy</a:t>
            </a:r>
            <a:r>
              <a:rPr lang="en-US" sz="2400" dirty="0"/>
              <a:t> icon (except on </a:t>
            </a:r>
            <a:r>
              <a:rPr lang="en-US" sz="2400" dirty="0" err="1"/>
              <a:t>colab</a:t>
            </a:r>
            <a:r>
              <a:rPr lang="en-US" sz="2400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3AB88-6029-622B-2BDE-7D7A3684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970" y="6013795"/>
            <a:ext cx="4102311" cy="5016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919ADBC-194C-1341-2D2D-B3977F489E93}"/>
              </a:ext>
            </a:extLst>
          </p:cNvPr>
          <p:cNvSpPr/>
          <p:nvPr/>
        </p:nvSpPr>
        <p:spPr>
          <a:xfrm>
            <a:off x="5925879" y="6264633"/>
            <a:ext cx="850605" cy="355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6808-ABE7-0C1C-89FF-C0E58638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59450"/>
            <a:ext cx="11360799" cy="763599"/>
          </a:xfrm>
        </p:spPr>
        <p:txBody>
          <a:bodyPr/>
          <a:lstStyle/>
          <a:p>
            <a:r>
              <a:rPr lang="en-US" dirty="0"/>
              <a:t>End-to-end AI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07033-26FB-BBF4-E83F-CECD4A76D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925" y="1278971"/>
            <a:ext cx="11360150" cy="4751387"/>
          </a:xfrm>
        </p:spPr>
        <p:txBody>
          <a:bodyPr/>
          <a:lstStyle/>
          <a:p>
            <a:r>
              <a:rPr lang="en-US" sz="2400" dirty="0" err="1"/>
              <a:t>Jupyter</a:t>
            </a:r>
            <a:r>
              <a:rPr lang="en-US" sz="2400" dirty="0"/>
              <a:t> Notebooks: </a:t>
            </a:r>
            <a:r>
              <a:rPr lang="en-US" sz="2400" b="1" dirty="0" err="1"/>
              <a:t>itkwidgets</a:t>
            </a:r>
            <a:endParaRPr lang="en-US" sz="2400" b="1" dirty="0"/>
          </a:p>
          <a:p>
            <a:pPr lvl="1"/>
            <a:r>
              <a:rPr lang="en-US" sz="2400" dirty="0"/>
              <a:t>3D visualizations</a:t>
            </a:r>
          </a:p>
          <a:p>
            <a:pPr lvl="1"/>
            <a:r>
              <a:rPr lang="en-US" sz="2400" dirty="0"/>
              <a:t>Never leave your notebook / the cloud</a:t>
            </a:r>
          </a:p>
          <a:p>
            <a:r>
              <a:rPr lang="en-US" sz="2400" dirty="0"/>
              <a:t>Custom Applications: </a:t>
            </a:r>
            <a:r>
              <a:rPr lang="en-US" sz="2400" dirty="0" err="1"/>
              <a:t>trame</a:t>
            </a:r>
            <a:r>
              <a:rPr lang="en-US" sz="2400" dirty="0"/>
              <a:t> and </a:t>
            </a:r>
            <a:r>
              <a:rPr lang="en-US" sz="2400" dirty="0" err="1"/>
              <a:t>VolView</a:t>
            </a:r>
            <a:endParaRPr lang="en-US" sz="2400" dirty="0"/>
          </a:p>
          <a:p>
            <a:pPr lvl="1"/>
            <a:r>
              <a:rPr lang="en-US" sz="2400" b="1" dirty="0" err="1"/>
              <a:t>trame</a:t>
            </a:r>
            <a:r>
              <a:rPr lang="en-US" sz="2400" dirty="0"/>
              <a:t>: write python to create a web application</a:t>
            </a:r>
          </a:p>
          <a:p>
            <a:pPr lvl="1"/>
            <a:r>
              <a:rPr lang="en-US" sz="2400" b="1" dirty="0" err="1"/>
              <a:t>VolView</a:t>
            </a:r>
            <a:r>
              <a:rPr lang="en-US" sz="2400" dirty="0"/>
              <a:t>: a pure-</a:t>
            </a:r>
            <a:r>
              <a:rPr lang="en-US" sz="2400" dirty="0" err="1"/>
              <a:t>javascript</a:t>
            </a:r>
            <a:r>
              <a:rPr lang="en-US" sz="2400" dirty="0"/>
              <a:t> radiological application</a:t>
            </a:r>
          </a:p>
          <a:p>
            <a:pPr lvl="2"/>
            <a:r>
              <a:rPr lang="en-US" sz="2400" dirty="0"/>
              <a:t>no server required</a:t>
            </a:r>
          </a:p>
          <a:p>
            <a:pPr lvl="2"/>
            <a:r>
              <a:rPr lang="en-US" sz="2400" dirty="0"/>
              <a:t>V4.3: Python back-end available to host AI methods</a:t>
            </a:r>
          </a:p>
        </p:txBody>
      </p:sp>
    </p:spTree>
    <p:extLst>
      <p:ext uri="{BB962C8B-B14F-4D97-AF65-F5344CB8AC3E}">
        <p14:creationId xmlns:p14="http://schemas.microsoft.com/office/powerpoint/2010/main" val="163717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What is trame? </a:t>
            </a:r>
            <a:r>
              <a:rPr lang="en" sz="2696" b="0"/>
              <a:t>(https://kitware.github.io/trame)</a:t>
            </a:r>
            <a:endParaRPr sz="2696" b="0"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699" y="3429001"/>
            <a:ext cx="3873337" cy="221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5605" y="5243707"/>
            <a:ext cx="2626395" cy="1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343" y="2021590"/>
            <a:ext cx="7086095" cy="49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178" y="2326839"/>
            <a:ext cx="3322937" cy="23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191386" y="1227657"/>
            <a:ext cx="11392715" cy="15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</a:pPr>
            <a:r>
              <a:rPr lang="en" b="0" dirty="0"/>
              <a:t>Python framework for interactive analytical applications (use</a:t>
            </a:r>
            <a:r>
              <a:rPr lang="en-US" sz="1800" dirty="0"/>
              <a:t> </a:t>
            </a:r>
            <a:r>
              <a:rPr lang="en-US" sz="1800" dirty="0" err="1"/>
              <a:t>numpy</a:t>
            </a:r>
            <a:r>
              <a:rPr lang="en-US" sz="1800" dirty="0"/>
              <a:t>, </a:t>
            </a:r>
            <a:r>
              <a:rPr lang="en-US" sz="1800" dirty="0" err="1"/>
              <a:t>Plotly</a:t>
            </a:r>
            <a:r>
              <a:rPr lang="en-US" sz="1800" dirty="0"/>
              <a:t>, Matplotlib, VTK</a:t>
            </a:r>
            <a:r>
              <a:rPr lang="en-US" dirty="0"/>
              <a:t>, …)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</a:pPr>
            <a:r>
              <a:rPr lang="en-US" sz="1800" dirty="0"/>
              <a:t>Runs on laptops, desktops, and the cloud while displaying everywhere (phone, tablet, laptop, workstation)</a:t>
            </a:r>
            <a:endParaRPr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tware Slides 16:9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2023.07.13-MIDL-MONAIOverview</Template>
  <TotalTime>1554</TotalTime>
  <Words>412</Words>
  <Application>Microsoft Office PowerPoint</Application>
  <PresentationFormat>Widescreen</PresentationFormat>
  <Paragraphs>57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Courier New</vt:lpstr>
      <vt:lpstr>Lekton</vt:lpstr>
      <vt:lpstr>Montserrat</vt:lpstr>
      <vt:lpstr>Montserrat Medium</vt:lpstr>
      <vt:lpstr>Noto Sans Symbols</vt:lpstr>
      <vt:lpstr>NVIDIA Sans</vt:lpstr>
      <vt:lpstr>Trebuchet MS</vt:lpstr>
      <vt:lpstr>Kitware Slides 16:9 Light</vt:lpstr>
      <vt:lpstr>Visualization for Medical AI </vt:lpstr>
      <vt:lpstr> How to avoid having to look at 261 CT slices, annotations, and MONAI segmentations in your jupyter notebook using matplotlib.</vt:lpstr>
      <vt:lpstr>How to stay in the cloud.</vt:lpstr>
      <vt:lpstr>Visualization for Medical AI </vt:lpstr>
      <vt:lpstr>Outline</vt:lpstr>
      <vt:lpstr>Background</vt:lpstr>
      <vt:lpstr>Getting started</vt:lpstr>
      <vt:lpstr>End-to-end AI visualization</vt:lpstr>
      <vt:lpstr>What is trame? (https://kitware.github.io/trame)</vt:lpstr>
      <vt:lpstr>PowerPoint Presentation</vt:lpstr>
      <vt:lpstr>itkWidgets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for Medical AI  “How to avoid having to look at 261 CT slices, annotations, and MONAI segmentations in your jupyter notebook using matplotlib.”</dc:title>
  <dc:creator>Stephen Aylward</dc:creator>
  <cp:lastModifiedBy>Stephen Aylward</cp:lastModifiedBy>
  <cp:revision>5</cp:revision>
  <dcterms:created xsi:type="dcterms:W3CDTF">2023-10-06T18:35:06Z</dcterms:created>
  <dcterms:modified xsi:type="dcterms:W3CDTF">2023-10-08T14:19:00Z</dcterms:modified>
</cp:coreProperties>
</file>